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7" r:id="rId17"/>
    <p:sldId id="278" r:id="rId18"/>
    <p:sldId id="279" r:id="rId19"/>
    <p:sldId id="280" r:id="rId20"/>
    <p:sldId id="271" r:id="rId21"/>
    <p:sldId id="272" r:id="rId22"/>
    <p:sldId id="273" r:id="rId23"/>
    <p:sldId id="276" r:id="rId24"/>
    <p:sldId id="281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80" d="100"/>
          <a:sy n="80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Optical Matched Filter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Ethan ross</a:t>
            </a:r>
          </a:p>
          <a:p>
            <a:pPr algn="ctr"/>
            <a:r>
              <a:rPr lang="en-US" dirty="0" smtClean="0"/>
              <a:t>OPTI 8206 Final project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#1 in </a:t>
            </a:r>
            <a:r>
              <a:rPr lang="en-US" dirty="0" err="1" smtClean="0"/>
              <a:t>MatLAB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1595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Double check results with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Take cross-correlation of image and target</a:t>
            </a:r>
          </a:p>
          <a:p>
            <a:pPr lvl="1"/>
            <a:r>
              <a:rPr lang="en-US" dirty="0" smtClean="0"/>
              <a:t>Result should be identical to </a:t>
            </a:r>
            <a:r>
              <a:rPr lang="en-US" dirty="0" err="1" smtClean="0"/>
              <a:t>VirtualLab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4090735"/>
            <a:ext cx="1728537" cy="1728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64" y="4090736"/>
            <a:ext cx="1732548" cy="1732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8349" y="5819272"/>
            <a:ext cx="93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8312" y="5819272"/>
            <a:ext cx="7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33" y="3879567"/>
            <a:ext cx="282932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#1 in </a:t>
            </a:r>
            <a:r>
              <a:rPr lang="en-US" dirty="0" err="1" smtClean="0"/>
              <a:t>MatLAB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60" y="2069817"/>
            <a:ext cx="4342812" cy="4076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43" y="2069817"/>
            <a:ext cx="4076070" cy="407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660" y="1483916"/>
            <a:ext cx="169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Saved all input images and target images as 24 bit RGB bitmap files</a:t>
            </a:r>
          </a:p>
          <a:p>
            <a:pPr lvl="1"/>
            <a:r>
              <a:rPr lang="en-US" dirty="0" smtClean="0"/>
              <a:t>Three colors: red, green, blue</a:t>
            </a:r>
          </a:p>
          <a:p>
            <a:pPr lvl="1"/>
            <a:r>
              <a:rPr lang="en-US" dirty="0" smtClean="0"/>
              <a:t>8 bits (0-255) per color</a:t>
            </a:r>
          </a:p>
          <a:p>
            <a:r>
              <a:rPr lang="en-US" dirty="0" smtClean="0"/>
              <a:t>Took greyscale of each image in both VL and </a:t>
            </a:r>
            <a:r>
              <a:rPr lang="en-US" dirty="0" err="1" smtClean="0"/>
              <a:t>MatLAB</a:t>
            </a:r>
            <a:r>
              <a:rPr lang="en-US" dirty="0" smtClean="0"/>
              <a:t> before inserting into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150658"/>
            <a:ext cx="2055411" cy="1382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23" y="4150658"/>
            <a:ext cx="3721904" cy="2274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98" y="4150658"/>
            <a:ext cx="265784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test system with a more complex input function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Two paragraph input</a:t>
            </a:r>
          </a:p>
          <a:p>
            <a:pPr lvl="1"/>
            <a:r>
              <a:rPr lang="en-US" dirty="0" smtClean="0"/>
              <a:t>Locate all capital A’s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31" y="3376422"/>
            <a:ext cx="3233216" cy="32332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34" y="3376422"/>
            <a:ext cx="3230534" cy="32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#2 in </a:t>
            </a:r>
            <a:r>
              <a:rPr lang="en-US" dirty="0" err="1" smtClean="0"/>
              <a:t>VirtualLab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6" y="2035096"/>
            <a:ext cx="5225043" cy="39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0" y="2035096"/>
            <a:ext cx="5648031" cy="39757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5713" y="6010851"/>
            <a:ext cx="104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13989" y="6010851"/>
            <a:ext cx="85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#2 in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" y="1961147"/>
            <a:ext cx="5334523" cy="4011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28" y="1961147"/>
            <a:ext cx="5228046" cy="4011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1240" y="5972251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0951" y="597225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locate a string of characters?  A word?</a:t>
            </a:r>
          </a:p>
          <a:p>
            <a:pPr lvl="1"/>
            <a:r>
              <a:rPr lang="en-US" dirty="0" smtClean="0"/>
              <a:t>Two paragraph input</a:t>
            </a:r>
          </a:p>
          <a:p>
            <a:pPr lvl="1"/>
            <a:r>
              <a:rPr lang="en-US" dirty="0" smtClean="0"/>
              <a:t>Locate all instances of the word “MATLAB”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31" y="3376422"/>
            <a:ext cx="3233216" cy="3233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376422"/>
            <a:ext cx="3233216" cy="3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#3 in </a:t>
            </a:r>
            <a:r>
              <a:rPr lang="en-US" dirty="0" err="1" smtClean="0"/>
              <a:t>VirtualLab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8" y="2105526"/>
            <a:ext cx="5338169" cy="383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90" y="2105526"/>
            <a:ext cx="5487095" cy="3862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1240" y="5972251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1363" y="5972251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#3 in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1877372"/>
            <a:ext cx="5939556" cy="3761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49" y="1877372"/>
            <a:ext cx="5183788" cy="3977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19536" y="5854520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47869" y="5854520"/>
            <a:ext cx="10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image input be an actual photograph</a:t>
            </a:r>
          </a:p>
          <a:p>
            <a:pPr lvl="1"/>
            <a:r>
              <a:rPr lang="en-US" dirty="0" smtClean="0"/>
              <a:t>Not totally dark background</a:t>
            </a:r>
          </a:p>
          <a:p>
            <a:pPr lvl="1"/>
            <a:r>
              <a:rPr lang="en-US" dirty="0" smtClean="0"/>
              <a:t>Complicates target matching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10" y="4491749"/>
            <a:ext cx="4630958" cy="2157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8" y="3561347"/>
            <a:ext cx="4395559" cy="2142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71" y="4981073"/>
            <a:ext cx="538215" cy="40165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4696097" y="4632656"/>
            <a:ext cx="802774" cy="54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6037086" y="5181900"/>
            <a:ext cx="978524" cy="38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matched filter?</a:t>
            </a:r>
          </a:p>
          <a:p>
            <a:pPr lvl="1"/>
            <a:r>
              <a:rPr lang="en-US" dirty="0" smtClean="0"/>
              <a:t>Spatial frequency filter</a:t>
            </a:r>
          </a:p>
          <a:p>
            <a:pPr lvl="1"/>
            <a:r>
              <a:rPr lang="en-US" dirty="0" smtClean="0"/>
              <a:t>Matches image from a set of similar images</a:t>
            </a:r>
          </a:p>
          <a:p>
            <a:pPr lvl="1"/>
            <a:r>
              <a:rPr lang="en-US" dirty="0" smtClean="0"/>
              <a:t>Locates images within images</a:t>
            </a:r>
          </a:p>
          <a:p>
            <a:pPr lvl="1"/>
            <a:r>
              <a:rPr lang="en-US" dirty="0" smtClean="0"/>
              <a:t>Character recognition, wind velocities, etc.</a:t>
            </a:r>
          </a:p>
          <a:p>
            <a:r>
              <a:rPr lang="en-US" dirty="0" smtClean="0"/>
              <a:t>Simple set up: 4f optical system</a:t>
            </a:r>
          </a:p>
          <a:p>
            <a:pPr lvl="1"/>
            <a:r>
              <a:rPr lang="en-US" dirty="0" smtClean="0"/>
              <a:t>Filter placed in Fourier plane</a:t>
            </a:r>
          </a:p>
          <a:p>
            <a:r>
              <a:rPr lang="en-US" dirty="0" smtClean="0"/>
              <a:t>Project objective: optical character recognition</a:t>
            </a:r>
          </a:p>
          <a:p>
            <a:pPr lvl="1"/>
            <a:r>
              <a:rPr lang="en-US" dirty="0" smtClean="0"/>
              <a:t>Locate specific alphanumeric characters in input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16" y="2717492"/>
            <a:ext cx="5132137" cy="16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460302"/>
          </a:xfrm>
        </p:spPr>
        <p:txBody>
          <a:bodyPr/>
          <a:lstStyle/>
          <a:p>
            <a:r>
              <a:rPr lang="en-US" dirty="0" smtClean="0"/>
              <a:t>Even more complicated inputs</a:t>
            </a:r>
          </a:p>
          <a:p>
            <a:pPr lvl="1"/>
            <a:r>
              <a:rPr lang="en-US" dirty="0" smtClean="0"/>
              <a:t>Not alphanumeric characters</a:t>
            </a:r>
          </a:p>
          <a:p>
            <a:pPr lvl="1"/>
            <a:r>
              <a:rPr lang="en-US" dirty="0" smtClean="0"/>
              <a:t>A face?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04" y="1934317"/>
            <a:ext cx="2189396" cy="431408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03311" y="3594290"/>
            <a:ext cx="8946541" cy="1460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Attempt to locate Waldo with matched</a:t>
            </a:r>
            <a:br>
              <a:rPr lang="en-US" dirty="0" smtClean="0"/>
            </a:br>
            <a:r>
              <a:rPr lang="en-US" dirty="0" smtClean="0"/>
              <a:t>filter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Complications:</a:t>
            </a:r>
          </a:p>
          <a:p>
            <a:pPr lvl="1"/>
            <a:r>
              <a:rPr lang="en-US" dirty="0" smtClean="0"/>
              <a:t>Waldo not the same in every image</a:t>
            </a:r>
          </a:p>
          <a:p>
            <a:pPr lvl="1"/>
            <a:r>
              <a:rPr lang="en-US" dirty="0" smtClean="0"/>
              <a:t>Size, expression, orientation of head, illumination, etc.</a:t>
            </a:r>
          </a:p>
          <a:p>
            <a:pPr lvl="1"/>
            <a:r>
              <a:rPr lang="en-US" dirty="0" smtClean="0"/>
              <a:t>Resulting peaks not as distinct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82" y="4150657"/>
            <a:ext cx="1257622" cy="159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3" y="4150657"/>
            <a:ext cx="1439505" cy="16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4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7" y="119683"/>
            <a:ext cx="7112307" cy="66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0" y="1491916"/>
            <a:ext cx="5692706" cy="401794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14647" y="3322724"/>
            <a:ext cx="770021" cy="7820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8" y="546502"/>
            <a:ext cx="4259490" cy="297991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904902" y="1645432"/>
            <a:ext cx="770021" cy="7820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8" idx="4"/>
          </p:cNvCxnSpPr>
          <p:nvPr/>
        </p:nvCxnSpPr>
        <p:spPr>
          <a:xfrm rot="5400000">
            <a:off x="7578603" y="3138795"/>
            <a:ext cx="1422620" cy="127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81" y="3965903"/>
            <a:ext cx="3335156" cy="2358790"/>
          </a:xfrm>
          <a:prstGeom prst="rect">
            <a:avLst/>
          </a:prstGeom>
        </p:spPr>
      </p:pic>
      <p:cxnSp>
        <p:nvCxnSpPr>
          <p:cNvPr id="13" name="Curved Connector 12"/>
          <p:cNvCxnSpPr/>
          <p:nvPr/>
        </p:nvCxnSpPr>
        <p:spPr>
          <a:xfrm flipV="1">
            <a:off x="4186989" y="2427485"/>
            <a:ext cx="1973179" cy="89523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7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Demonstrated character recognition for simple and complex “binary” inputs</a:t>
            </a:r>
          </a:p>
          <a:p>
            <a:pPr lvl="1"/>
            <a:r>
              <a:rPr lang="en-US" dirty="0" smtClean="0"/>
              <a:t>Single character and a string of characters</a:t>
            </a:r>
          </a:p>
          <a:p>
            <a:r>
              <a:rPr lang="en-US" dirty="0" smtClean="0"/>
              <a:t>Further exploration</a:t>
            </a:r>
          </a:p>
          <a:p>
            <a:pPr lvl="1"/>
            <a:r>
              <a:rPr lang="en-US" dirty="0" smtClean="0"/>
              <a:t>Improve matched filter with a real photographic input</a:t>
            </a:r>
          </a:p>
          <a:p>
            <a:pPr lvl="2"/>
            <a:r>
              <a:rPr lang="en-US" dirty="0" smtClean="0"/>
              <a:t>Improve target definition</a:t>
            </a:r>
          </a:p>
          <a:p>
            <a:pPr lvl="1"/>
            <a:r>
              <a:rPr lang="en-US" dirty="0" smtClean="0"/>
              <a:t>Improve matched filter with facial recognition  (Waldo)</a:t>
            </a:r>
          </a:p>
          <a:p>
            <a:pPr lvl="2"/>
            <a:r>
              <a:rPr lang="en-US" dirty="0" smtClean="0"/>
              <a:t>Multiple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Iizuka</a:t>
            </a:r>
            <a:r>
              <a:rPr lang="en-US" dirty="0"/>
              <a:t>, </a:t>
            </a:r>
            <a:r>
              <a:rPr lang="en-US" dirty="0" err="1"/>
              <a:t>Keigo</a:t>
            </a:r>
            <a:r>
              <a:rPr lang="en-US" dirty="0"/>
              <a:t>. </a:t>
            </a:r>
            <a:r>
              <a:rPr lang="en-US" i="1" dirty="0"/>
              <a:t>Engineering Optics</a:t>
            </a:r>
            <a:r>
              <a:rPr lang="en-US" dirty="0"/>
              <a:t>. New York, NY: Springer, 2010. Print.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3639" y="2690592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basic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– front focal plane of L1</a:t>
            </a:r>
          </a:p>
          <a:p>
            <a:pPr lvl="1"/>
            <a:r>
              <a:rPr lang="en-US" dirty="0"/>
              <a:t>Input = g(</a:t>
            </a:r>
            <a:r>
              <a:rPr lang="en-US" dirty="0" err="1"/>
              <a:t>x,y</a:t>
            </a:r>
            <a:r>
              <a:rPr lang="en-US" dirty="0"/>
              <a:t>), ℱ</a:t>
            </a:r>
            <a:r>
              <a:rPr lang="en-US" dirty="0" smtClean="0"/>
              <a:t>{input</a:t>
            </a:r>
            <a:r>
              <a:rPr lang="en-US" dirty="0"/>
              <a:t>} = |G(</a:t>
            </a:r>
            <a:r>
              <a:rPr lang="el-GR" dirty="0"/>
              <a:t>ξ,ψ)| </a:t>
            </a:r>
            <a:r>
              <a:rPr lang="en-US" dirty="0" err="1" smtClean="0"/>
              <a:t>e</a:t>
            </a:r>
            <a:r>
              <a:rPr lang="en-US" baseline="30000" dirty="0" err="1" smtClean="0"/>
              <a:t>j</a:t>
            </a:r>
            <a:r>
              <a:rPr lang="el-GR" baseline="30000" dirty="0" smtClean="0"/>
              <a:t>ϕ(ξ,ψ)</a:t>
            </a:r>
            <a:endParaRPr lang="en-US" dirty="0" smtClean="0"/>
          </a:p>
          <a:p>
            <a:r>
              <a:rPr lang="en-US" dirty="0" smtClean="0"/>
              <a:t>Filter – Fourier plane</a:t>
            </a:r>
          </a:p>
          <a:p>
            <a:pPr lvl="1"/>
            <a:r>
              <a:rPr lang="en-US" dirty="0" smtClean="0"/>
              <a:t>If filter is “matched” with the input, max output at</a:t>
            </a:r>
            <a:br>
              <a:rPr lang="en-US" dirty="0" smtClean="0"/>
            </a:br>
            <a:r>
              <a:rPr lang="en-US" dirty="0" smtClean="0"/>
              <a:t>light meter.</a:t>
            </a:r>
            <a:endParaRPr lang="en-US" dirty="0"/>
          </a:p>
          <a:p>
            <a:pPr lvl="1"/>
            <a:r>
              <a:rPr lang="en-US" dirty="0"/>
              <a:t>Filter = |G(</a:t>
            </a:r>
            <a:r>
              <a:rPr lang="el-GR" dirty="0"/>
              <a:t>ξ,ψ)| </a:t>
            </a:r>
            <a:r>
              <a:rPr lang="en-US" dirty="0"/>
              <a:t>e</a:t>
            </a:r>
            <a:r>
              <a:rPr lang="en-US" baseline="30000" dirty="0"/>
              <a:t>-j</a:t>
            </a:r>
            <a:r>
              <a:rPr lang="el-GR" baseline="30000" dirty="0"/>
              <a:t> ϕ(ξ,ψ</a:t>
            </a:r>
            <a:r>
              <a:rPr lang="el-GR" baseline="30000" dirty="0" smtClean="0"/>
              <a:t>)</a:t>
            </a:r>
            <a:endParaRPr lang="en-US" dirty="0" smtClean="0"/>
          </a:p>
          <a:p>
            <a:r>
              <a:rPr lang="en-US" dirty="0" smtClean="0"/>
              <a:t>If phases match, plane wave with amplitude </a:t>
            </a:r>
            <a:r>
              <a:rPr lang="en-US" dirty="0"/>
              <a:t>|G(</a:t>
            </a:r>
            <a:r>
              <a:rPr lang="el-GR" dirty="0"/>
              <a:t>ξ,ψ)|</a:t>
            </a:r>
            <a:r>
              <a:rPr lang="en-US" baseline="30000" dirty="0"/>
              <a:t>2</a:t>
            </a:r>
            <a:r>
              <a:rPr lang="en-US" dirty="0" smtClean="0"/>
              <a:t> will converge to light meter.</a:t>
            </a:r>
          </a:p>
          <a:p>
            <a:r>
              <a:rPr lang="en-US" dirty="0" smtClean="0"/>
              <a:t>If phases do not match, will not get plane wave and will not converge to light meter.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560" y="2291790"/>
            <a:ext cx="4018017" cy="17383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1138" y="4030127"/>
            <a:ext cx="49008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Iizuka</a:t>
            </a:r>
            <a:r>
              <a:rPr lang="en-US" sz="1100" dirty="0"/>
              <a:t>, </a:t>
            </a:r>
            <a:r>
              <a:rPr lang="en-US" sz="1100" dirty="0" err="1"/>
              <a:t>Keigo</a:t>
            </a:r>
            <a:r>
              <a:rPr lang="en-US" sz="1100" dirty="0"/>
              <a:t>. </a:t>
            </a:r>
            <a:r>
              <a:rPr lang="en-US" sz="1100" i="1" dirty="0"/>
              <a:t>Engineering Optics</a:t>
            </a:r>
            <a:r>
              <a:rPr lang="en-US" sz="1100" dirty="0"/>
              <a:t>. New York, NY: Springer, 2010. Print.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character recognition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can also be used to locate figures within a larger image</a:t>
            </a:r>
          </a:p>
          <a:p>
            <a:r>
              <a:rPr lang="en-US" dirty="0" smtClean="0"/>
              <a:t>Consider input consisting of two letters: ‘a’ and ‘b’.</a:t>
            </a:r>
          </a:p>
          <a:p>
            <a:pPr lvl="1"/>
            <a:r>
              <a:rPr lang="en-US" dirty="0" smtClean="0"/>
              <a:t>Let input = g(</a:t>
            </a:r>
            <a:r>
              <a:rPr lang="en-US" dirty="0" err="1" smtClean="0"/>
              <a:t>x,y</a:t>
            </a:r>
            <a:r>
              <a:rPr lang="en-US" dirty="0" smtClean="0"/>
              <a:t>) = a(</a:t>
            </a:r>
            <a:r>
              <a:rPr lang="en-US" dirty="0" err="1" smtClean="0"/>
              <a:t>x,y</a:t>
            </a:r>
            <a:r>
              <a:rPr lang="en-US" dirty="0" smtClean="0"/>
              <a:t>-l) + b(</a:t>
            </a:r>
            <a:r>
              <a:rPr lang="en-US" dirty="0" err="1" smtClean="0"/>
              <a:t>x,y+l</a:t>
            </a:r>
            <a:r>
              <a:rPr lang="en-US" dirty="0" smtClean="0"/>
              <a:t>)</a:t>
            </a:r>
          </a:p>
          <a:p>
            <a:r>
              <a:rPr lang="en-US" dirty="0" smtClean="0"/>
              <a:t>Want to locate letter ‘a’</a:t>
            </a:r>
          </a:p>
          <a:p>
            <a:pPr lvl="1"/>
            <a:r>
              <a:rPr lang="en-US" dirty="0" smtClean="0"/>
              <a:t>Filter = </a:t>
            </a:r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 smtClean="0"/>
              <a:t>ξ,ψ)</a:t>
            </a:r>
            <a:endParaRPr lang="en-US" dirty="0"/>
          </a:p>
          <a:p>
            <a:r>
              <a:rPr lang="en-US" dirty="0" smtClean="0"/>
              <a:t>In Fourier plane…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(</a:t>
            </a:r>
            <a:r>
              <a:rPr lang="el-GR" dirty="0"/>
              <a:t>ξ,ψ) </a:t>
            </a:r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/>
              <a:t>ξ,ψ</a:t>
            </a:r>
            <a:r>
              <a:rPr lang="el-GR" dirty="0" smtClean="0"/>
              <a:t>)</a:t>
            </a:r>
            <a:endParaRPr lang="en-US" dirty="0" smtClean="0"/>
          </a:p>
          <a:p>
            <a:r>
              <a:rPr lang="en-US" dirty="0" smtClean="0"/>
              <a:t>Lens L2 takes FT…</a:t>
            </a:r>
          </a:p>
          <a:p>
            <a:pPr lvl="1"/>
            <a:r>
              <a:rPr lang="en-US" dirty="0" smtClean="0"/>
              <a:t>ℱ{G(</a:t>
            </a:r>
            <a:r>
              <a:rPr lang="el-GR" dirty="0"/>
              <a:t>ξ,ψ</a:t>
            </a:r>
            <a:r>
              <a:rPr lang="el-GR" dirty="0" smtClean="0"/>
              <a:t>)}</a:t>
            </a:r>
            <a:r>
              <a:rPr lang="en-US" dirty="0"/>
              <a:t>*</a:t>
            </a:r>
            <a:r>
              <a:rPr lang="en-US" dirty="0" smtClean="0"/>
              <a:t>ℱ{ </a:t>
            </a:r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/>
              <a:t>ξ,ψ)}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680" y="2665560"/>
            <a:ext cx="3736142" cy="3582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7095" y="6248399"/>
            <a:ext cx="3898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Iizuka</a:t>
            </a:r>
            <a:r>
              <a:rPr lang="en-US" sz="1000" dirty="0"/>
              <a:t>, </a:t>
            </a:r>
            <a:r>
              <a:rPr lang="en-US" sz="1000" dirty="0" err="1"/>
              <a:t>Keigo</a:t>
            </a:r>
            <a:r>
              <a:rPr lang="en-US" sz="1000" dirty="0"/>
              <a:t>. </a:t>
            </a:r>
            <a:r>
              <a:rPr lang="en-US" sz="1000" i="1" dirty="0"/>
              <a:t>Engineering Optics</a:t>
            </a:r>
            <a:r>
              <a:rPr lang="en-US" sz="1000" dirty="0"/>
              <a:t>. New York, NY: Springer, 2010. Print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character recognition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simplify: </a:t>
            </a:r>
            <a:r>
              <a:rPr lang="en-US" dirty="0"/>
              <a:t>ℱ {G(</a:t>
            </a:r>
            <a:r>
              <a:rPr lang="el-GR" dirty="0"/>
              <a:t>ξ,ψ</a:t>
            </a:r>
            <a:r>
              <a:rPr lang="el-GR" dirty="0" smtClean="0"/>
              <a:t>)}*</a:t>
            </a:r>
            <a:r>
              <a:rPr lang="en-US" dirty="0"/>
              <a:t>ℱ {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/>
              <a:t>ξ,ψ</a:t>
            </a:r>
            <a:r>
              <a:rPr lang="el-GR" dirty="0" smtClean="0"/>
              <a:t>)}</a:t>
            </a:r>
            <a:endParaRPr lang="en-US" dirty="0" smtClean="0"/>
          </a:p>
          <a:p>
            <a:r>
              <a:rPr lang="en-US" dirty="0" smtClean="0"/>
              <a:t>Duality Property of Fourier transform</a:t>
            </a:r>
          </a:p>
          <a:p>
            <a:pPr lvl="1"/>
            <a:r>
              <a:rPr lang="en-US" dirty="0" smtClean="0"/>
              <a:t>ℱ{ℱ{g(</a:t>
            </a:r>
            <a:r>
              <a:rPr lang="en-US" dirty="0" err="1" smtClean="0"/>
              <a:t>x,y</a:t>
            </a:r>
            <a:r>
              <a:rPr lang="en-US" dirty="0" smtClean="0"/>
              <a:t>)}} = g(-x,-y)</a:t>
            </a:r>
          </a:p>
          <a:p>
            <a:r>
              <a:rPr lang="en-US" dirty="0" smtClean="0"/>
              <a:t>Fourier transform of conjugate w/ Duality Property</a:t>
            </a:r>
          </a:p>
          <a:p>
            <a:pPr lvl="1"/>
            <a:r>
              <a:rPr lang="en-US" dirty="0"/>
              <a:t>ℱ</a:t>
            </a:r>
            <a:r>
              <a:rPr lang="en-US" dirty="0" smtClean="0"/>
              <a:t>{ </a:t>
            </a:r>
            <a:r>
              <a:rPr lang="en-US" dirty="0"/>
              <a:t>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/>
              <a:t>ξ,ψ</a:t>
            </a:r>
            <a:r>
              <a:rPr lang="el-GR" dirty="0" smtClean="0"/>
              <a:t>)}</a:t>
            </a:r>
            <a:r>
              <a:rPr lang="en-US" dirty="0" smtClean="0"/>
              <a:t> = </a:t>
            </a:r>
            <a:r>
              <a:rPr lang="en-US" dirty="0"/>
              <a:t>a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l-GR" dirty="0" smtClean="0"/>
              <a:t>,</a:t>
            </a:r>
            <a:r>
              <a:rPr lang="en-US" dirty="0" smtClean="0"/>
              <a:t>y</a:t>
            </a:r>
            <a:r>
              <a:rPr lang="el-GR" dirty="0" smtClean="0"/>
              <a:t>)</a:t>
            </a:r>
            <a:endParaRPr lang="en-US" dirty="0"/>
          </a:p>
          <a:p>
            <a:r>
              <a:rPr lang="en-US" dirty="0" smtClean="0"/>
              <a:t>We get…</a:t>
            </a:r>
          </a:p>
          <a:p>
            <a:pPr lvl="1"/>
            <a:r>
              <a:rPr lang="es-ES" dirty="0"/>
              <a:t>a</a:t>
            </a:r>
            <a:r>
              <a:rPr lang="es-ES" baseline="30000" dirty="0"/>
              <a:t>*</a:t>
            </a:r>
            <a:r>
              <a:rPr lang="es-ES" dirty="0"/>
              <a:t>(</a:t>
            </a:r>
            <a:r>
              <a:rPr lang="es-ES" dirty="0" err="1"/>
              <a:t>x,y</a:t>
            </a:r>
            <a:r>
              <a:rPr lang="es-ES" dirty="0"/>
              <a:t>)*a(-x,-y-l)+a</a:t>
            </a:r>
            <a:r>
              <a:rPr lang="es-ES" baseline="30000" dirty="0"/>
              <a:t>*</a:t>
            </a:r>
            <a:r>
              <a:rPr lang="es-ES" dirty="0"/>
              <a:t>(</a:t>
            </a:r>
            <a:r>
              <a:rPr lang="es-ES" dirty="0" err="1"/>
              <a:t>x,y</a:t>
            </a:r>
            <a:r>
              <a:rPr lang="es-ES" dirty="0"/>
              <a:t>)*b(-x,-</a:t>
            </a:r>
            <a:r>
              <a:rPr lang="es-ES" dirty="0" err="1"/>
              <a:t>y+l</a:t>
            </a:r>
            <a:r>
              <a:rPr lang="es-ES" dirty="0" smtClean="0"/>
              <a:t>)        </a:t>
            </a:r>
            <a:r>
              <a:rPr lang="es-ES" dirty="0" err="1" smtClean="0"/>
              <a:t>or</a:t>
            </a:r>
            <a:endParaRPr lang="es-ES" dirty="0" smtClean="0"/>
          </a:p>
          <a:p>
            <a:pPr lvl="1"/>
            <a:r>
              <a:rPr lang="es-ES" dirty="0"/>
              <a:t>[a(</a:t>
            </a:r>
            <a:r>
              <a:rPr lang="es-ES" dirty="0" err="1"/>
              <a:t>x,y</a:t>
            </a:r>
            <a:r>
              <a:rPr lang="es-ES" dirty="0"/>
              <a:t>)*</a:t>
            </a:r>
            <a:r>
              <a:rPr lang="es-ES" dirty="0" smtClean="0"/>
              <a:t>a</a:t>
            </a:r>
            <a:r>
              <a:rPr lang="es-ES" baseline="30000" dirty="0" smtClean="0"/>
              <a:t>*</a:t>
            </a:r>
            <a:r>
              <a:rPr lang="es-ES" dirty="0" smtClean="0"/>
              <a:t>(-</a:t>
            </a:r>
            <a:r>
              <a:rPr lang="es-ES" dirty="0"/>
              <a:t>x,-y-l)+a(</a:t>
            </a:r>
            <a:r>
              <a:rPr lang="es-ES" dirty="0" err="1"/>
              <a:t>x,y</a:t>
            </a:r>
            <a:r>
              <a:rPr lang="es-ES" dirty="0"/>
              <a:t>)*</a:t>
            </a:r>
            <a:r>
              <a:rPr lang="es-ES" dirty="0" smtClean="0"/>
              <a:t>b</a:t>
            </a:r>
            <a:r>
              <a:rPr lang="es-ES" baseline="30000" dirty="0" smtClean="0"/>
              <a:t>*</a:t>
            </a:r>
            <a:r>
              <a:rPr lang="es-ES" dirty="0" smtClean="0"/>
              <a:t>(-</a:t>
            </a:r>
            <a:r>
              <a:rPr lang="es-ES" dirty="0"/>
              <a:t>x,-</a:t>
            </a:r>
            <a:r>
              <a:rPr lang="es-ES" dirty="0" err="1"/>
              <a:t>y+l</a:t>
            </a:r>
            <a:r>
              <a:rPr lang="es-ES" dirty="0"/>
              <a:t>)]</a:t>
            </a:r>
            <a:r>
              <a:rPr lang="es-ES" baseline="30000" dirty="0"/>
              <a:t>*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97" y="1853248"/>
            <a:ext cx="3952112" cy="3789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3797" y="5699986"/>
            <a:ext cx="3898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Iizuka</a:t>
            </a:r>
            <a:r>
              <a:rPr lang="en-US" sz="1000" dirty="0"/>
              <a:t>, </a:t>
            </a:r>
            <a:r>
              <a:rPr lang="en-US" sz="1000" dirty="0" err="1"/>
              <a:t>Keigo</a:t>
            </a:r>
            <a:r>
              <a:rPr lang="en-US" sz="1000" dirty="0"/>
              <a:t>. </a:t>
            </a:r>
            <a:r>
              <a:rPr lang="en-US" sz="1000" i="1" dirty="0"/>
              <a:t>Engineering Optics</a:t>
            </a:r>
            <a:r>
              <a:rPr lang="en-US" sz="1000" dirty="0"/>
              <a:t>. New York, NY: Springer, 2010. Print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character recognition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to correlation</a:t>
            </a:r>
          </a:p>
          <a:p>
            <a:pPr lvl="1"/>
            <a:r>
              <a:rPr lang="es-ES" dirty="0"/>
              <a:t>f(</a:t>
            </a:r>
            <a:r>
              <a:rPr lang="es-ES" dirty="0" err="1"/>
              <a:t>x,y</a:t>
            </a:r>
            <a:r>
              <a:rPr lang="es-ES" dirty="0"/>
              <a:t>)*g</a:t>
            </a:r>
            <a:r>
              <a:rPr lang="es-ES" baseline="30000" dirty="0"/>
              <a:t>*</a:t>
            </a:r>
            <a:r>
              <a:rPr lang="es-ES" dirty="0"/>
              <a:t> (-x,-y)= f(</a:t>
            </a:r>
            <a:r>
              <a:rPr lang="es-ES" dirty="0" err="1"/>
              <a:t>x,y</a:t>
            </a:r>
            <a:r>
              <a:rPr lang="es-ES" dirty="0"/>
              <a:t>)★g(</a:t>
            </a:r>
            <a:r>
              <a:rPr lang="es-ES" dirty="0" err="1"/>
              <a:t>x,y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Applying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output of </a:t>
            </a:r>
            <a:r>
              <a:rPr lang="es-ES" dirty="0" err="1" smtClean="0"/>
              <a:t>the</a:t>
            </a:r>
            <a:r>
              <a:rPr lang="es-ES" dirty="0" smtClean="0"/>
              <a:t> 4f </a:t>
            </a: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…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First term  </a:t>
            </a:r>
            <a:r>
              <a:rPr lang="en-US" dirty="0" smtClean="0">
                <a:sym typeface="Wingdings" panose="05000000000000000000" pitchFamily="2" charset="2"/>
              </a:rPr>
              <a:t>  large peak at (0,-l)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Second term    small peak at (0,l)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Output inverted relative to input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‘a’ now at –l, not +l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63755" y="3409472"/>
            <a:ext cx="7025653" cy="5847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[a(</a:t>
            </a:r>
            <a:r>
              <a:rPr lang="es-ES" sz="3200" dirty="0" err="1" smtClean="0"/>
              <a:t>x,y</a:t>
            </a:r>
            <a:r>
              <a:rPr lang="es-ES" sz="3200" dirty="0"/>
              <a:t>)★ a(</a:t>
            </a:r>
            <a:r>
              <a:rPr lang="es-ES" sz="3200" dirty="0" err="1"/>
              <a:t>x,y</a:t>
            </a:r>
            <a:r>
              <a:rPr lang="es-ES" sz="3200" dirty="0"/>
              <a:t>-l)+a(</a:t>
            </a:r>
            <a:r>
              <a:rPr lang="es-ES" sz="3200" dirty="0" err="1"/>
              <a:t>x,y</a:t>
            </a:r>
            <a:r>
              <a:rPr lang="es-ES" sz="3200" dirty="0"/>
              <a:t>)★ b(</a:t>
            </a:r>
            <a:r>
              <a:rPr lang="es-ES" sz="3200" dirty="0" err="1"/>
              <a:t>x,y+l</a:t>
            </a:r>
            <a:r>
              <a:rPr lang="es-ES" sz="3200" dirty="0"/>
              <a:t>)]</a:t>
            </a:r>
            <a:r>
              <a:rPr lang="es-ES" sz="3200" baseline="30000" dirty="0"/>
              <a:t>*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30" y="3140741"/>
            <a:ext cx="2448876" cy="2860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02230" y="6005642"/>
            <a:ext cx="2617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Iizuka</a:t>
            </a:r>
            <a:r>
              <a:rPr lang="en-US" sz="1000" dirty="0"/>
              <a:t>, </a:t>
            </a:r>
            <a:r>
              <a:rPr lang="en-US" sz="1000" dirty="0" err="1"/>
              <a:t>Keigo</a:t>
            </a:r>
            <a:r>
              <a:rPr lang="en-US" sz="1000" dirty="0"/>
              <a:t>. </a:t>
            </a:r>
            <a:r>
              <a:rPr lang="en-US" sz="1000" i="1" dirty="0"/>
              <a:t>Engineering Optics</a:t>
            </a:r>
            <a:r>
              <a:rPr lang="en-US" sz="1000" dirty="0"/>
              <a:t>. New York, NY: Springer, </a:t>
            </a:r>
            <a:r>
              <a:rPr lang="en-US" sz="1000" dirty="0" smtClean="0"/>
              <a:t>2010. Print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#1 in </a:t>
            </a:r>
            <a:r>
              <a:rPr lang="en-US" dirty="0" err="1" smtClean="0"/>
              <a:t>VirtualLab</a:t>
            </a:r>
            <a:r>
              <a:rPr lang="en-US" dirty="0" smtClean="0"/>
              <a:t> (1)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714345"/>
          </a:xfrm>
        </p:spPr>
        <p:txBody>
          <a:bodyPr/>
          <a:lstStyle/>
          <a:p>
            <a:r>
              <a:rPr lang="en-US" dirty="0" smtClean="0"/>
              <a:t>Demonstrated this exact system using </a:t>
            </a:r>
            <a:r>
              <a:rPr lang="en-US" dirty="0" err="1" smtClean="0"/>
              <a:t>VirtualLab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9" y="2538663"/>
            <a:ext cx="2116841" cy="1946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0" y="4692316"/>
            <a:ext cx="2116160" cy="18565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87474" y="3511956"/>
            <a:ext cx="637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70768" y="5665434"/>
            <a:ext cx="637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70" y="2538663"/>
            <a:ext cx="2367815" cy="1946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70" y="4692316"/>
            <a:ext cx="2383443" cy="1946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8" y="2628293"/>
            <a:ext cx="504895" cy="752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8" y="4781770"/>
            <a:ext cx="504895" cy="7525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85" y="2538663"/>
            <a:ext cx="2382094" cy="1946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13" y="4691967"/>
            <a:ext cx="2405808" cy="194693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8498944" y="5645084"/>
            <a:ext cx="74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21" y="5054854"/>
            <a:ext cx="1116204" cy="479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25" y="4691967"/>
            <a:ext cx="2324601" cy="19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2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#1 in </a:t>
            </a:r>
            <a:r>
              <a:rPr lang="en-US" dirty="0" err="1" smtClean="0"/>
              <a:t>VirtualLab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31" y="1853248"/>
            <a:ext cx="2572067" cy="2114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68" y="1853248"/>
            <a:ext cx="2589043" cy="2114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569" y="1819979"/>
            <a:ext cx="17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FT of input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36401" y="1816275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FT of target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75" y="2951831"/>
            <a:ext cx="951453" cy="6896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355432" y="3284621"/>
            <a:ext cx="625686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19406" y="3296653"/>
            <a:ext cx="646878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7595" y="4870829"/>
            <a:ext cx="92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=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30" y="4474461"/>
            <a:ext cx="2617313" cy="2137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23580" y="5543256"/>
            <a:ext cx="62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58" y="4626081"/>
            <a:ext cx="504895" cy="7525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68" y="4145271"/>
            <a:ext cx="3165068" cy="24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#1 in </a:t>
            </a:r>
            <a:r>
              <a:rPr lang="en-US" dirty="0" err="1" smtClean="0"/>
              <a:t>VirtualLab</a:t>
            </a:r>
            <a:r>
              <a:rPr lang="en-US" dirty="0" smtClean="0"/>
              <a:t> (3)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11" y="1853248"/>
            <a:ext cx="4792680" cy="4734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111" y="1347536"/>
            <a:ext cx="198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output: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6" y="1853248"/>
            <a:ext cx="494711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2275</TotalTime>
  <Words>772</Words>
  <Application>Microsoft Office PowerPoint</Application>
  <PresentationFormat>Widescreen</PresentationFormat>
  <Paragraphs>121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Wingdings</vt:lpstr>
      <vt:lpstr>Wingdings 3</vt:lpstr>
      <vt:lpstr>Ion</vt:lpstr>
      <vt:lpstr>Optical Matched Filter</vt:lpstr>
      <vt:lpstr>Introduction</vt:lpstr>
      <vt:lpstr>Theory: basic method</vt:lpstr>
      <vt:lpstr>Theory: character recognition (1)</vt:lpstr>
      <vt:lpstr>Theory: character recognition (2)</vt:lpstr>
      <vt:lpstr>Theory: character recognition (3)</vt:lpstr>
      <vt:lpstr>Test #1 in VirtualLab (1) </vt:lpstr>
      <vt:lpstr>Test #1 in VirtualLab (2)</vt:lpstr>
      <vt:lpstr>Test #1 in VirtualLab (3)</vt:lpstr>
      <vt:lpstr>Test #1 in MatLAB (1)</vt:lpstr>
      <vt:lpstr>Test #1 in MatLAB (2)</vt:lpstr>
      <vt:lpstr>Image Preparation</vt:lpstr>
      <vt:lpstr>Test #2</vt:lpstr>
      <vt:lpstr>Test #2 in VirtualLab</vt:lpstr>
      <vt:lpstr>Test #2 in MatLAB</vt:lpstr>
      <vt:lpstr>Test #3</vt:lpstr>
      <vt:lpstr>Test #3 in VirtualLab</vt:lpstr>
      <vt:lpstr>Test #3 in MatLAB</vt:lpstr>
      <vt:lpstr>Next Steps (1)</vt:lpstr>
      <vt:lpstr>Next Steps (2)</vt:lpstr>
      <vt:lpstr>Next Steps (3)</vt:lpstr>
      <vt:lpstr>PowerPoint Presentation</vt:lpstr>
      <vt:lpstr>PowerPoint Presentation</vt:lpstr>
      <vt:lpstr>RECAP</vt:lpstr>
      <vt:lpstr>Resource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Ross</dc:creator>
  <cp:lastModifiedBy>Ethan Ross</cp:lastModifiedBy>
  <cp:revision>84</cp:revision>
  <dcterms:created xsi:type="dcterms:W3CDTF">2017-04-26T19:37:46Z</dcterms:created>
  <dcterms:modified xsi:type="dcterms:W3CDTF">2017-05-05T14:00:21Z</dcterms:modified>
</cp:coreProperties>
</file>